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3004800" cy="74501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9uQZFuIRcS/+t1wMJbh3Hw==" hashData="h1QNXvhlzqJXAacnkisK62+iVtU2P60FY3NlOP0JICWImcnHBlha8xr+rljbmyN0doza8E6MOp+UBwd1f2q3p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219271"/>
            <a:ext cx="9753600" cy="2593752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913048"/>
            <a:ext cx="9753600" cy="1798725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7130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94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1857362"/>
            <a:ext cx="11216640" cy="309905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4985730"/>
            <a:ext cx="11216640" cy="1629717"/>
          </a:xfrm>
        </p:spPr>
        <p:txBody>
          <a:bodyPr/>
          <a:lstStyle>
            <a:lvl1pPr marL="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234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1983254"/>
            <a:ext cx="5527040" cy="47270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1983254"/>
            <a:ext cx="5527040" cy="47270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98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396651"/>
            <a:ext cx="11216640" cy="144001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5" y="1826319"/>
            <a:ext cx="5501639" cy="895051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5" y="2721370"/>
            <a:ext cx="5501639" cy="400272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0" y="1826319"/>
            <a:ext cx="5528734" cy="895051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0" y="2721370"/>
            <a:ext cx="5528734" cy="400272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98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176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627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496676"/>
            <a:ext cx="4194386" cy="1738366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072682"/>
            <a:ext cx="6583680" cy="5294427"/>
          </a:xfr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235041"/>
            <a:ext cx="4194386" cy="4140691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6097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496676"/>
            <a:ext cx="4194386" cy="1738366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34" y="1072682"/>
            <a:ext cx="6583680" cy="5294427"/>
          </a:xfrm>
        </p:spPr>
        <p:txBody>
          <a:bodyPr anchor="t"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235041"/>
            <a:ext cx="4194386" cy="4140691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248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66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0" y="396651"/>
            <a:ext cx="2804160" cy="631364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396651"/>
            <a:ext cx="8249920" cy="631364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2758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4080" y="396651"/>
            <a:ext cx="11216640" cy="1440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4080" y="1983254"/>
            <a:ext cx="11216640" cy="4727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" y="6905175"/>
            <a:ext cx="2926080" cy="396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F89F2-7314-4D62-AF66-3DF72C6837D7}" type="datetimeFigureOut">
              <a:rPr lang="pt-BR" smtClean="0"/>
              <a:t>15/02/2022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0" y="6905175"/>
            <a:ext cx="4389120" cy="396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0" y="6905175"/>
            <a:ext cx="2926080" cy="396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3B436-52CE-4A48-8B6B-400A08F12A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209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statusformaturas.com.br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www.statusformaturas.com.b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atusformaturas.com.br/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hyperlink" Target="https://www.youtube.com/watch?v=n4hZDiE6UjQ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tusformaturas.com.br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10.png"/><Relationship Id="rId10" Type="http://schemas.openxmlformats.org/officeDocument/2006/relationships/hyperlink" Target="https://www.youtube.com/watch?v=3hpaLIjSuIw&amp;t=3s" TargetMode="External"/><Relationship Id="rId4" Type="http://schemas.openxmlformats.org/officeDocument/2006/relationships/hyperlink" Target="https://www.youtube.com/watch?v=0EMgrldjnww" TargetMode="Externa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www.youtube.com/watch?v=dnrHRF1BBzE" TargetMode="External"/><Relationship Id="rId18" Type="http://schemas.openxmlformats.org/officeDocument/2006/relationships/image" Target="../media/image21.JPG"/><Relationship Id="rId3" Type="http://schemas.openxmlformats.org/officeDocument/2006/relationships/hyperlink" Target="https://www.statusformaturas.com.br/" TargetMode="External"/><Relationship Id="rId21" Type="http://schemas.openxmlformats.org/officeDocument/2006/relationships/image" Target="../media/image23.png"/><Relationship Id="rId7" Type="http://schemas.openxmlformats.org/officeDocument/2006/relationships/hyperlink" Target="https://www.youtube.com/watch?v=6hWGYLzSLrg&amp;list=PLUyPfJSaSV5tw0mYeaQkWQlUTlr9vQWDy" TargetMode="External"/><Relationship Id="rId12" Type="http://schemas.openxmlformats.org/officeDocument/2006/relationships/image" Target="../media/image18.png"/><Relationship Id="rId17" Type="http://schemas.openxmlformats.org/officeDocument/2006/relationships/hyperlink" Target="https://www.youtube.com/watch?v=lUTOU4ZjoIA" TargetMode="External"/><Relationship Id="rId25" Type="http://schemas.openxmlformats.org/officeDocument/2006/relationships/image" Target="../media/image26.png"/><Relationship Id="rId2" Type="http://schemas.openxmlformats.org/officeDocument/2006/relationships/image" Target="../media/image13.png"/><Relationship Id="rId16" Type="http://schemas.openxmlformats.org/officeDocument/2006/relationships/image" Target="../media/image20.png"/><Relationship Id="rId20" Type="http://schemas.openxmlformats.org/officeDocument/2006/relationships/hyperlink" Target="https://www.youtube.com/watch?v=GHThIaI_dCI&amp;list=PLUyPfJSaSV5vfuKkUuF6okaeBZm5-VHl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hyperlink" Target="https://www.youtube.com/watch?v=pJXKLy01PlY&amp;list=PLUyPfJSaSV5tw_v1v-Wf_hYctJ4ma66tg" TargetMode="External"/><Relationship Id="rId24" Type="http://schemas.openxmlformats.org/officeDocument/2006/relationships/image" Target="../media/image25.png"/><Relationship Id="rId5" Type="http://schemas.openxmlformats.org/officeDocument/2006/relationships/hyperlink" Target="https://www.youtube.com/watch?v=uU3jr7MKQ8M&amp;t" TargetMode="External"/><Relationship Id="rId15" Type="http://schemas.openxmlformats.org/officeDocument/2006/relationships/hyperlink" Target="https://www.youtube.com/watch?v=IZuJNoqLXl0&amp;list=PLUyPfJSaSV5tJu1-1f5qoGZE9C8wL2lRQ" TargetMode="External"/><Relationship Id="rId23" Type="http://schemas.openxmlformats.org/officeDocument/2006/relationships/image" Target="../media/image24.png"/><Relationship Id="rId10" Type="http://schemas.openxmlformats.org/officeDocument/2006/relationships/image" Target="../media/image17.png"/><Relationship Id="rId19" Type="http://schemas.openxmlformats.org/officeDocument/2006/relationships/image" Target="../media/image22.png"/><Relationship Id="rId4" Type="http://schemas.openxmlformats.org/officeDocument/2006/relationships/image" Target="../media/image6.png"/><Relationship Id="rId9" Type="http://schemas.openxmlformats.org/officeDocument/2006/relationships/image" Target="../media/image16.png"/><Relationship Id="rId14" Type="http://schemas.openxmlformats.org/officeDocument/2006/relationships/image" Target="../media/image19.png"/><Relationship Id="rId22" Type="http://schemas.openxmlformats.org/officeDocument/2006/relationships/hyperlink" Target="https://www.youtube.com/watch?v=5_2qorrgXZ8&amp;list=PLUyPfJSaSV5udIn5POmTz6P0Q6YDBkROh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png"/><Relationship Id="rId7" Type="http://schemas.openxmlformats.org/officeDocument/2006/relationships/hyperlink" Target="https://www.statusformaturas.com.br/escolha-de-fotos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statusformaturas.com.br/" TargetMode="External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hyperlink" Target="https://www.statusformaturas.com.br/escolha-de-fotos-2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tatusformaturas.com.br/blog/como-formar-uma-comissao-de-formatura-2" TargetMode="External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hyperlink" Target="https://www.instagram.com/statusformaturas/" TargetMode="External"/><Relationship Id="rId18" Type="http://schemas.openxmlformats.org/officeDocument/2006/relationships/image" Target="../media/image56.png"/><Relationship Id="rId3" Type="http://schemas.openxmlformats.org/officeDocument/2006/relationships/hyperlink" Target="https://statusformaturas.com.br/" TargetMode="External"/><Relationship Id="rId7" Type="http://schemas.openxmlformats.org/officeDocument/2006/relationships/image" Target="../media/image51.png"/><Relationship Id="rId12" Type="http://schemas.openxmlformats.org/officeDocument/2006/relationships/image" Target="../media/image53.png"/><Relationship Id="rId17" Type="http://schemas.openxmlformats.org/officeDocument/2006/relationships/hyperlink" Target="https://www.statusformaturas.com.br/" TargetMode="External"/><Relationship Id="rId2" Type="http://schemas.openxmlformats.org/officeDocument/2006/relationships/image" Target="../media/image48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hyperlink" Target="https://www.facebook.com/StatusFormaturas/" TargetMode="External"/><Relationship Id="rId5" Type="http://schemas.openxmlformats.org/officeDocument/2006/relationships/hyperlink" Target="https://www.abeform.com.br/" TargetMode="External"/><Relationship Id="rId15" Type="http://schemas.openxmlformats.org/officeDocument/2006/relationships/hyperlink" Target="https://www.youtube.com/channel/UCqOg3S2QVmTy4K3RfI254-A" TargetMode="External"/><Relationship Id="rId10" Type="http://schemas.openxmlformats.org/officeDocument/2006/relationships/hyperlink" Target="tel:08007012443" TargetMode="External"/><Relationship Id="rId4" Type="http://schemas.openxmlformats.org/officeDocument/2006/relationships/image" Target="../media/image49.png"/><Relationship Id="rId9" Type="http://schemas.openxmlformats.org/officeDocument/2006/relationships/hyperlink" Target="https://api.whatsapp.com/send?phone=5514997753454&amp;text=Ol%C3%A1%2C%20" TargetMode="External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8B4ADE5-7141-48A6-A74C-252F72752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" y="0"/>
            <a:ext cx="13001938" cy="745013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898AF32-9411-440D-BD58-2DFA70720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35" y="1835305"/>
            <a:ext cx="5489459" cy="377952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5425CDF-9D0F-4BD9-97D3-712DC081A6E5}"/>
              </a:ext>
            </a:extLst>
          </p:cNvPr>
          <p:cNvSpPr txBox="1"/>
          <p:nvPr/>
        </p:nvSpPr>
        <p:spPr>
          <a:xfrm>
            <a:off x="287383" y="226423"/>
            <a:ext cx="74173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Futura Md BT" panose="020B0602020204020303" pitchFamily="34" charset="0"/>
              </a:rPr>
              <a:t>PROPOSTA PARA A PRODUÇÃO</a:t>
            </a:r>
          </a:p>
          <a:p>
            <a:r>
              <a:rPr lang="pt-BR" sz="3600" b="1" dirty="0">
                <a:solidFill>
                  <a:schemeClr val="bg1"/>
                </a:solidFill>
                <a:latin typeface="Futura Md BT" panose="020B0602020204020303" pitchFamily="34" charset="0"/>
              </a:rPr>
              <a:t>DE UMA FORMATURA</a:t>
            </a:r>
          </a:p>
        </p:txBody>
      </p:sp>
      <p:pic>
        <p:nvPicPr>
          <p:cNvPr id="10" name="Imagem 9">
            <a:hlinkClick r:id="rId4"/>
            <a:extLst>
              <a:ext uri="{FF2B5EF4-FFF2-40B4-BE49-F238E27FC236}">
                <a16:creationId xmlns:a16="http://schemas.microsoft.com/office/drawing/2014/main" id="{F820A480-D977-445F-8971-E1D5D17661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3" y="6443425"/>
            <a:ext cx="2161036" cy="780290"/>
          </a:xfrm>
          <a:prstGeom prst="rect">
            <a:avLst/>
          </a:prstGeom>
        </p:spPr>
      </p:pic>
      <p:pic>
        <p:nvPicPr>
          <p:cNvPr id="12" name="Imagem 11">
            <a:hlinkClick r:id="rId4"/>
            <a:extLst>
              <a:ext uri="{FF2B5EF4-FFF2-40B4-BE49-F238E27FC236}">
                <a16:creationId xmlns:a16="http://schemas.microsoft.com/office/drawing/2014/main" id="{89A6DE1F-8A4E-493E-B9DE-45A6012A6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5248" y="226423"/>
            <a:ext cx="582169" cy="80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D91C2EC-1ACE-475F-A8E9-E57A0096E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5556" cy="745013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2488A31-48BD-4EB3-8B02-969BF4F47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8090" y="252757"/>
            <a:ext cx="441961" cy="61264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121E24E-FF20-4C3B-83F1-F060683CF663}"/>
              </a:ext>
            </a:extLst>
          </p:cNvPr>
          <p:cNvSpPr txBox="1"/>
          <p:nvPr/>
        </p:nvSpPr>
        <p:spPr>
          <a:xfrm>
            <a:off x="5832776" y="134770"/>
            <a:ext cx="19383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solidFill>
                  <a:srgbClr val="FF0000"/>
                </a:solidFill>
                <a:latin typeface="Futura Bk BT" panose="020B0502020204020303" pitchFamily="34" charset="0"/>
              </a:rPr>
              <a:t>QUEM</a:t>
            </a:r>
          </a:p>
          <a:p>
            <a:r>
              <a:rPr lang="pt-BR" sz="3600" b="1" dirty="0">
                <a:solidFill>
                  <a:schemeClr val="bg1"/>
                </a:solidFill>
                <a:latin typeface="Futura Md BT" panose="020B0602020204020303" pitchFamily="34" charset="0"/>
              </a:rPr>
              <a:t>SOMOS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B522A25-CFEE-46DC-A370-FBB484BE6CAC}"/>
              </a:ext>
            </a:extLst>
          </p:cNvPr>
          <p:cNvSpPr txBox="1"/>
          <p:nvPr/>
        </p:nvSpPr>
        <p:spPr>
          <a:xfrm>
            <a:off x="5979965" y="3063349"/>
            <a:ext cx="55483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A Status está há mais de 20 anos no mercado e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por isso, pode garantir que a formatura dos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seus sonhos será realmente do ‘’outro mundo’’,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ou seja TOP DAS GALÁXIAS!</a:t>
            </a:r>
            <a:endParaRPr lang="pt-BR" sz="20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3" name="Imagem 2">
            <a:hlinkClick r:id="rId4"/>
            <a:extLst>
              <a:ext uri="{FF2B5EF4-FFF2-40B4-BE49-F238E27FC236}">
                <a16:creationId xmlns:a16="http://schemas.microsoft.com/office/drawing/2014/main" id="{8EF4FB30-3042-4112-A61C-5A776F698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122" y="5109196"/>
            <a:ext cx="2072644" cy="201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1515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A0F73C1-D264-4BD9-96A5-09B1E728C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532" y="-100193"/>
            <a:ext cx="13343864" cy="765052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264A7D7-E09E-4F18-83A5-0EBE9E86A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0" y="252757"/>
            <a:ext cx="441961" cy="61264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5504885-70A3-4480-8448-993B06EB6977}"/>
              </a:ext>
            </a:extLst>
          </p:cNvPr>
          <p:cNvSpPr txBox="1"/>
          <p:nvPr/>
        </p:nvSpPr>
        <p:spPr>
          <a:xfrm>
            <a:off x="8833151" y="6583195"/>
            <a:ext cx="3981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000" dirty="0">
                <a:solidFill>
                  <a:srgbClr val="FF0000"/>
                </a:solidFill>
                <a:latin typeface="Futura Bk BT" panose="020B0502020204020303" pitchFamily="34" charset="0"/>
              </a:rPr>
              <a:t>UMA EMPRESA INTEIRA </a:t>
            </a:r>
          </a:p>
          <a:p>
            <a:pPr algn="r"/>
            <a:r>
              <a:rPr lang="pt-BR" sz="2000" b="1" dirty="0">
                <a:solidFill>
                  <a:schemeClr val="bg1"/>
                </a:solidFill>
                <a:latin typeface="Futura Md BT" panose="020B0602020204020303" pitchFamily="34" charset="0"/>
              </a:rPr>
              <a:t>TORCENDO PELA SUA TURMA</a:t>
            </a:r>
          </a:p>
        </p:txBody>
      </p:sp>
    </p:spTree>
    <p:extLst>
      <p:ext uri="{BB962C8B-B14F-4D97-AF65-F5344CB8AC3E}">
        <p14:creationId xmlns:p14="http://schemas.microsoft.com/office/powerpoint/2010/main" val="2212834344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hlinkClick r:id="rId2"/>
            <a:extLst>
              <a:ext uri="{FF2B5EF4-FFF2-40B4-BE49-F238E27FC236}">
                <a16:creationId xmlns:a16="http://schemas.microsoft.com/office/drawing/2014/main" id="{54921FC1-7D66-427A-9061-32DBF7821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948" y="-224595"/>
            <a:ext cx="5784851" cy="8235650"/>
          </a:xfrm>
          <a:prstGeom prst="rect">
            <a:avLst/>
          </a:prstGeom>
        </p:spPr>
      </p:pic>
      <p:pic>
        <p:nvPicPr>
          <p:cNvPr id="11" name="Imagem 10">
            <a:hlinkClick r:id="rId4"/>
            <a:extLst>
              <a:ext uri="{FF2B5EF4-FFF2-40B4-BE49-F238E27FC236}">
                <a16:creationId xmlns:a16="http://schemas.microsoft.com/office/drawing/2014/main" id="{902040AA-1D9B-4B67-9436-727B8AF9F3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878" y="0"/>
            <a:ext cx="8327153" cy="24902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7EE4870-C41C-4611-957C-433B1589F369}"/>
              </a:ext>
            </a:extLst>
          </p:cNvPr>
          <p:cNvSpPr txBox="1"/>
          <p:nvPr/>
        </p:nvSpPr>
        <p:spPr>
          <a:xfrm>
            <a:off x="387651" y="398295"/>
            <a:ext cx="38572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dirty="0">
                <a:solidFill>
                  <a:srgbClr val="FF0000"/>
                </a:solidFill>
                <a:latin typeface="Futura Bk BT" panose="020B0502020204020303" pitchFamily="34" charset="0"/>
              </a:rPr>
              <a:t>ETERNIZAMOS </a:t>
            </a:r>
            <a:br>
              <a:rPr lang="pt-BR" sz="3000" dirty="0">
                <a:solidFill>
                  <a:srgbClr val="FF0000"/>
                </a:solidFill>
                <a:latin typeface="Futura Bk BT" panose="020B0502020204020303" pitchFamily="34" charset="0"/>
              </a:rPr>
            </a:br>
            <a:r>
              <a:rPr lang="pt-BR" sz="3000" b="1" dirty="0">
                <a:solidFill>
                  <a:schemeClr val="bg1"/>
                </a:solidFill>
                <a:latin typeface="Futura Md BT" panose="020B0602020204020303" pitchFamily="34" charset="0"/>
              </a:rPr>
              <a:t>A SUA CONQUISTA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A03CE1E-9279-457C-B9FC-0D8E93537226}"/>
              </a:ext>
            </a:extLst>
          </p:cNvPr>
          <p:cNvSpPr txBox="1"/>
          <p:nvPr/>
        </p:nvSpPr>
        <p:spPr>
          <a:xfrm>
            <a:off x="387651" y="2387119"/>
            <a:ext cx="458856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Formaturas são a coroação de anos de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esforços dos alunos e das famílias. 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Trata-se de um evento de enorme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complexidade e que  precisa ser 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assessorado por profissionais e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empresas da mais alta confiança.</a:t>
            </a:r>
            <a:endParaRPr lang="pt-BR" sz="20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7" name="Imagem 6">
            <a:hlinkClick r:id="rId6"/>
            <a:extLst>
              <a:ext uri="{FF2B5EF4-FFF2-40B4-BE49-F238E27FC236}">
                <a16:creationId xmlns:a16="http://schemas.microsoft.com/office/drawing/2014/main" id="{63F7DA1C-FF68-492F-9EE6-C57194C0CD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1" y="5626100"/>
            <a:ext cx="1303338" cy="130333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0F9765D-DF76-46F9-A623-29D3AD9A967B}"/>
              </a:ext>
            </a:extLst>
          </p:cNvPr>
          <p:cNvSpPr txBox="1"/>
          <p:nvPr/>
        </p:nvSpPr>
        <p:spPr>
          <a:xfrm>
            <a:off x="1690989" y="5626100"/>
            <a:ext cx="27783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Entre em nosso Site-portal: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baixe modelos de contratos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e planilhas em PDF e Excel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e saiba tudo sobre como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realizar uma formatura TOP!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9" name="Imagem 8">
            <a:hlinkClick r:id="rId8"/>
            <a:extLst>
              <a:ext uri="{FF2B5EF4-FFF2-40B4-BE49-F238E27FC236}">
                <a16:creationId xmlns:a16="http://schemas.microsoft.com/office/drawing/2014/main" id="{BB3162C5-2460-4027-BC22-700AEC7711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8090" y="252757"/>
            <a:ext cx="441961" cy="612649"/>
          </a:xfrm>
          <a:prstGeom prst="rect">
            <a:avLst/>
          </a:prstGeom>
        </p:spPr>
      </p:pic>
      <p:pic>
        <p:nvPicPr>
          <p:cNvPr id="13" name="Imagem 12">
            <a:hlinkClick r:id="rId10"/>
            <a:extLst>
              <a:ext uri="{FF2B5EF4-FFF2-40B4-BE49-F238E27FC236}">
                <a16:creationId xmlns:a16="http://schemas.microsoft.com/office/drawing/2014/main" id="{2D8A1433-942E-4D9B-9427-512EA2C8A1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660" y="2490221"/>
            <a:ext cx="8327153" cy="249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10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m 39">
            <a:extLst>
              <a:ext uri="{FF2B5EF4-FFF2-40B4-BE49-F238E27FC236}">
                <a16:creationId xmlns:a16="http://schemas.microsoft.com/office/drawing/2014/main" id="{907E3E3B-82C9-4C65-89BB-87ED02F20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" y="0"/>
            <a:ext cx="13001938" cy="745013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7EE4870-C41C-4611-957C-433B1589F369}"/>
              </a:ext>
            </a:extLst>
          </p:cNvPr>
          <p:cNvSpPr txBox="1"/>
          <p:nvPr/>
        </p:nvSpPr>
        <p:spPr>
          <a:xfrm>
            <a:off x="387651" y="398295"/>
            <a:ext cx="4701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dirty="0">
                <a:solidFill>
                  <a:srgbClr val="FF0000"/>
                </a:solidFill>
                <a:latin typeface="Futura Bk BT" panose="020B0502020204020303" pitchFamily="34" charset="0"/>
              </a:rPr>
              <a:t>REGISTRAMOS  </a:t>
            </a:r>
            <a:br>
              <a:rPr lang="pt-BR" sz="3000" dirty="0">
                <a:solidFill>
                  <a:srgbClr val="FF0000"/>
                </a:solidFill>
                <a:latin typeface="Futura Bk BT" panose="020B0502020204020303" pitchFamily="34" charset="0"/>
              </a:rPr>
            </a:br>
            <a:r>
              <a:rPr lang="pt-BR" sz="3000" b="1" dirty="0">
                <a:solidFill>
                  <a:schemeClr val="bg1"/>
                </a:solidFill>
                <a:latin typeface="Futura Md BT" panose="020B0602020204020303" pitchFamily="34" charset="0"/>
              </a:rPr>
              <a:t>TODOS OS MOMENTOS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A03CE1E-9279-457C-B9FC-0D8E93537226}"/>
              </a:ext>
            </a:extLst>
          </p:cNvPr>
          <p:cNvSpPr txBox="1"/>
          <p:nvPr/>
        </p:nvSpPr>
        <p:spPr>
          <a:xfrm>
            <a:off x="358895" y="1525786"/>
            <a:ext cx="69156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Assessoramos na organização e auxiliamos na arrecadação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de fundos durante toda a jornada dos formandos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com eventos e ações de divulgação e marketing.</a:t>
            </a:r>
            <a:endParaRPr lang="pt-BR" sz="20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0F9765D-DF76-46F9-A623-29D3AD9A967B}"/>
              </a:ext>
            </a:extLst>
          </p:cNvPr>
          <p:cNvSpPr txBox="1"/>
          <p:nvPr/>
        </p:nvSpPr>
        <p:spPr>
          <a:xfrm>
            <a:off x="243264" y="4836014"/>
            <a:ext cx="23022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Assista ao vídeo 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Institucional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da Status Formaturas e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tenha a certeza de que 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a sua formatura será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TOP DAS GALÁXIAS!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9" name="Imagem 8">
            <a:hlinkClick r:id="rId3"/>
            <a:extLst>
              <a:ext uri="{FF2B5EF4-FFF2-40B4-BE49-F238E27FC236}">
                <a16:creationId xmlns:a16="http://schemas.microsoft.com/office/drawing/2014/main" id="{BB3162C5-2460-4027-BC22-700AEC771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" y="6647834"/>
            <a:ext cx="441961" cy="612649"/>
          </a:xfrm>
          <a:prstGeom prst="rect">
            <a:avLst/>
          </a:prstGeom>
        </p:spPr>
      </p:pic>
      <p:pic>
        <p:nvPicPr>
          <p:cNvPr id="12" name="Imagem 11">
            <a:hlinkClick r:id="rId5"/>
            <a:extLst>
              <a:ext uri="{FF2B5EF4-FFF2-40B4-BE49-F238E27FC236}">
                <a16:creationId xmlns:a16="http://schemas.microsoft.com/office/drawing/2014/main" id="{2B044351-D396-4196-855F-44A33205D9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95" y="3295211"/>
            <a:ext cx="1332094" cy="1332094"/>
          </a:xfrm>
          <a:prstGeom prst="rect">
            <a:avLst/>
          </a:prstGeom>
        </p:spPr>
      </p:pic>
      <p:pic>
        <p:nvPicPr>
          <p:cNvPr id="16" name="Imagem 15">
            <a:hlinkClick r:id="rId7"/>
            <a:extLst>
              <a:ext uri="{FF2B5EF4-FFF2-40B4-BE49-F238E27FC236}">
                <a16:creationId xmlns:a16="http://schemas.microsoft.com/office/drawing/2014/main" id="{479B8959-10F5-4746-8FEA-2B1C638865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725" y="3300721"/>
            <a:ext cx="1719075" cy="2075692"/>
          </a:xfrm>
          <a:prstGeom prst="rect">
            <a:avLst/>
          </a:prstGeom>
        </p:spPr>
      </p:pic>
      <p:pic>
        <p:nvPicPr>
          <p:cNvPr id="18" name="Imagem 17">
            <a:hlinkClick r:id="rId7"/>
            <a:extLst>
              <a:ext uri="{FF2B5EF4-FFF2-40B4-BE49-F238E27FC236}">
                <a16:creationId xmlns:a16="http://schemas.microsoft.com/office/drawing/2014/main" id="{2BC6C55E-873B-45D4-834E-BDF430162D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650" y="3298754"/>
            <a:ext cx="1719075" cy="2075692"/>
          </a:xfrm>
          <a:prstGeom prst="rect">
            <a:avLst/>
          </a:prstGeom>
        </p:spPr>
      </p:pic>
      <p:pic>
        <p:nvPicPr>
          <p:cNvPr id="20" name="Imagem 19">
            <a:hlinkClick r:id="rId7"/>
            <a:extLst>
              <a:ext uri="{FF2B5EF4-FFF2-40B4-BE49-F238E27FC236}">
                <a16:creationId xmlns:a16="http://schemas.microsoft.com/office/drawing/2014/main" id="{706EBB97-8429-4590-AD68-0FB7CFE4D3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573" y="3298754"/>
            <a:ext cx="1719075" cy="2075692"/>
          </a:xfrm>
          <a:prstGeom prst="rect">
            <a:avLst/>
          </a:prstGeom>
        </p:spPr>
      </p:pic>
      <p:pic>
        <p:nvPicPr>
          <p:cNvPr id="22" name="Imagem 21">
            <a:hlinkClick r:id="rId11"/>
            <a:extLst>
              <a:ext uri="{FF2B5EF4-FFF2-40B4-BE49-F238E27FC236}">
                <a16:creationId xmlns:a16="http://schemas.microsoft.com/office/drawing/2014/main" id="{2EF1D84A-3193-4B7D-97F3-BA53D82210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00" y="3298754"/>
            <a:ext cx="1719075" cy="2075692"/>
          </a:xfrm>
          <a:prstGeom prst="rect">
            <a:avLst/>
          </a:prstGeom>
        </p:spPr>
      </p:pic>
      <p:pic>
        <p:nvPicPr>
          <p:cNvPr id="24" name="Imagem 23">
            <a:hlinkClick r:id="rId13"/>
            <a:extLst>
              <a:ext uri="{FF2B5EF4-FFF2-40B4-BE49-F238E27FC236}">
                <a16:creationId xmlns:a16="http://schemas.microsoft.com/office/drawing/2014/main" id="{167FEF48-85F6-4DE3-A853-1BB3760BFA0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926" y="3295211"/>
            <a:ext cx="1719075" cy="2075692"/>
          </a:xfrm>
          <a:prstGeom prst="rect">
            <a:avLst/>
          </a:prstGeom>
        </p:spPr>
      </p:pic>
      <p:pic>
        <p:nvPicPr>
          <p:cNvPr id="26" name="Imagem 25">
            <a:hlinkClick r:id="rId15"/>
            <a:extLst>
              <a:ext uri="{FF2B5EF4-FFF2-40B4-BE49-F238E27FC236}">
                <a16:creationId xmlns:a16="http://schemas.microsoft.com/office/drawing/2014/main" id="{EA7687E5-4992-4337-BF37-67297115C6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102" y="3295211"/>
            <a:ext cx="1719075" cy="2075692"/>
          </a:xfrm>
          <a:prstGeom prst="rect">
            <a:avLst/>
          </a:prstGeom>
        </p:spPr>
      </p:pic>
      <p:pic>
        <p:nvPicPr>
          <p:cNvPr id="28" name="Imagem 27">
            <a:hlinkClick r:id="rId17"/>
            <a:extLst>
              <a:ext uri="{FF2B5EF4-FFF2-40B4-BE49-F238E27FC236}">
                <a16:creationId xmlns:a16="http://schemas.microsoft.com/office/drawing/2014/main" id="{C3D9F176-8C84-43D2-900F-163DC921298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8354" y="5370903"/>
            <a:ext cx="1719075" cy="2075691"/>
          </a:xfrm>
          <a:prstGeom prst="rect">
            <a:avLst/>
          </a:prstGeom>
        </p:spPr>
      </p:pic>
      <p:pic>
        <p:nvPicPr>
          <p:cNvPr id="30" name="Imagem 29">
            <a:hlinkClick r:id="rId11"/>
            <a:extLst>
              <a:ext uri="{FF2B5EF4-FFF2-40B4-BE49-F238E27FC236}">
                <a16:creationId xmlns:a16="http://schemas.microsoft.com/office/drawing/2014/main" id="{84B6A642-10B9-4531-8BD5-A0FBDD14986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77" y="5370903"/>
            <a:ext cx="1719075" cy="2075692"/>
          </a:xfrm>
          <a:prstGeom prst="rect">
            <a:avLst/>
          </a:prstGeom>
        </p:spPr>
      </p:pic>
      <p:pic>
        <p:nvPicPr>
          <p:cNvPr id="32" name="Imagem 31">
            <a:hlinkClick r:id="rId20"/>
            <a:extLst>
              <a:ext uri="{FF2B5EF4-FFF2-40B4-BE49-F238E27FC236}">
                <a16:creationId xmlns:a16="http://schemas.microsoft.com/office/drawing/2014/main" id="{6618C1F8-2863-4088-8E46-3FAA3F5C467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750" y="5374446"/>
            <a:ext cx="1719075" cy="2075692"/>
          </a:xfrm>
          <a:prstGeom prst="rect">
            <a:avLst/>
          </a:prstGeom>
        </p:spPr>
      </p:pic>
      <p:pic>
        <p:nvPicPr>
          <p:cNvPr id="34" name="Imagem 33">
            <a:hlinkClick r:id="rId22"/>
            <a:extLst>
              <a:ext uri="{FF2B5EF4-FFF2-40B4-BE49-F238E27FC236}">
                <a16:creationId xmlns:a16="http://schemas.microsoft.com/office/drawing/2014/main" id="{2CF4C39B-1C4F-4AFE-8B38-64D5186BCA5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575" y="5374446"/>
            <a:ext cx="1719075" cy="2075692"/>
          </a:xfrm>
          <a:prstGeom prst="rect">
            <a:avLst/>
          </a:prstGeom>
        </p:spPr>
      </p:pic>
      <p:pic>
        <p:nvPicPr>
          <p:cNvPr id="36" name="Imagem 35">
            <a:hlinkClick r:id="rId11"/>
            <a:extLst>
              <a:ext uri="{FF2B5EF4-FFF2-40B4-BE49-F238E27FC236}">
                <a16:creationId xmlns:a16="http://schemas.microsoft.com/office/drawing/2014/main" id="{C9E3A8CF-0FD5-462B-99DB-6F56A8137DD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148" y="5374446"/>
            <a:ext cx="1719075" cy="2075692"/>
          </a:xfrm>
          <a:prstGeom prst="rect">
            <a:avLst/>
          </a:prstGeom>
        </p:spPr>
      </p:pic>
      <p:pic>
        <p:nvPicPr>
          <p:cNvPr id="38" name="Imagem 37">
            <a:hlinkClick r:id="rId22"/>
            <a:extLst>
              <a:ext uri="{FF2B5EF4-FFF2-40B4-BE49-F238E27FC236}">
                <a16:creationId xmlns:a16="http://schemas.microsoft.com/office/drawing/2014/main" id="{FCC5C83A-8289-4A24-A229-50B0ACA8836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6723" y="5367828"/>
            <a:ext cx="1719075" cy="2075692"/>
          </a:xfrm>
          <a:prstGeom prst="rect">
            <a:avLst/>
          </a:prstGeom>
        </p:spPr>
      </p:pic>
      <p:pic>
        <p:nvPicPr>
          <p:cNvPr id="21" name="Imagem 20">
            <a:hlinkClick r:id="rId3"/>
            <a:extLst>
              <a:ext uri="{FF2B5EF4-FFF2-40B4-BE49-F238E27FC236}">
                <a16:creationId xmlns:a16="http://schemas.microsoft.com/office/drawing/2014/main" id="{2CB5C105-907E-41A7-AE4A-1FB565F887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8090" y="252757"/>
            <a:ext cx="441961" cy="61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4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235FA8C-2854-4A93-BEEC-3F2CBFD78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"/>
            <a:ext cx="13004800" cy="745003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C0DF727-F60C-4698-BE6D-0A35AAB9E8EF}"/>
              </a:ext>
            </a:extLst>
          </p:cNvPr>
          <p:cNvSpPr txBox="1"/>
          <p:nvPr/>
        </p:nvSpPr>
        <p:spPr>
          <a:xfrm>
            <a:off x="387651" y="398295"/>
            <a:ext cx="6933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dirty="0">
                <a:solidFill>
                  <a:srgbClr val="FF0000"/>
                </a:solidFill>
                <a:latin typeface="Futura Bk BT" panose="020B0502020204020303" pitchFamily="34" charset="0"/>
              </a:rPr>
              <a:t>ONLINE  </a:t>
            </a:r>
            <a:br>
              <a:rPr lang="pt-BR" sz="3000" dirty="0">
                <a:solidFill>
                  <a:srgbClr val="FF0000"/>
                </a:solidFill>
                <a:latin typeface="Futura Bk BT" panose="020B0502020204020303" pitchFamily="34" charset="0"/>
              </a:rPr>
            </a:br>
            <a:r>
              <a:rPr lang="pt-BR" sz="3000" b="1" dirty="0">
                <a:solidFill>
                  <a:schemeClr val="bg1"/>
                </a:solidFill>
                <a:latin typeface="Futura Md BT" panose="020B0602020204020303" pitchFamily="34" charset="0"/>
              </a:rPr>
              <a:t>ESCOLHA FOTOS &amp; ACABAMENTOS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441929C-1C78-43EE-B9EF-CC91BD031383}"/>
              </a:ext>
            </a:extLst>
          </p:cNvPr>
          <p:cNvSpPr txBox="1"/>
          <p:nvPr/>
        </p:nvSpPr>
        <p:spPr>
          <a:xfrm>
            <a:off x="358895" y="1525786"/>
            <a:ext cx="80233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Na Status você recebe todas as suas fotos em uma plataforma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específica e monta o seu álbum realmente de maneira personalizada,</a:t>
            </a:r>
          </a:p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inclusive o acabamento, proteção das páginas, capa e estojo!</a:t>
            </a:r>
            <a:endParaRPr lang="pt-BR" sz="20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43FABAE-F71E-44FB-9B3F-D6853CF54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8090" y="252757"/>
            <a:ext cx="441961" cy="61264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B57301F-6787-4181-B7FC-69E9D5E8C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563" y="3010454"/>
            <a:ext cx="10783846" cy="4322073"/>
          </a:xfrm>
          <a:prstGeom prst="rect">
            <a:avLst/>
          </a:prstGeom>
        </p:spPr>
      </p:pic>
      <p:pic>
        <p:nvPicPr>
          <p:cNvPr id="13" name="Imagem 12">
            <a:hlinkClick r:id="rId5"/>
            <a:extLst>
              <a:ext uri="{FF2B5EF4-FFF2-40B4-BE49-F238E27FC236}">
                <a16:creationId xmlns:a16="http://schemas.microsoft.com/office/drawing/2014/main" id="{16AA9D0F-0F47-4240-BD7A-45A010532C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015" y="6417091"/>
            <a:ext cx="2161036" cy="78029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0757F37-23AE-4715-8D8A-C2CC25C22A5D}"/>
              </a:ext>
            </a:extLst>
          </p:cNvPr>
          <p:cNvSpPr txBox="1"/>
          <p:nvPr/>
        </p:nvSpPr>
        <p:spPr>
          <a:xfrm>
            <a:off x="224749" y="5851573"/>
            <a:ext cx="21948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Assista ao vídeo 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para você e sua 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Turma descobrirem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o jeito digital de</a:t>
            </a:r>
          </a:p>
          <a:p>
            <a:r>
              <a:rPr lang="pt-BR" sz="1600" dirty="0">
                <a:solidFill>
                  <a:schemeClr val="bg1"/>
                </a:solidFill>
                <a:latin typeface="Futura Bk BT" panose="020B0502020204020303" pitchFamily="34" charset="0"/>
              </a:rPr>
              <a:t>escolher as suas fotos.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19" name="Imagem 18">
            <a:hlinkClick r:id="rId7"/>
            <a:extLst>
              <a:ext uri="{FF2B5EF4-FFF2-40B4-BE49-F238E27FC236}">
                <a16:creationId xmlns:a16="http://schemas.microsoft.com/office/drawing/2014/main" id="{E25AABCB-148A-4E8B-AB34-D3C7E310DD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2" y="4431030"/>
            <a:ext cx="1323439" cy="1323439"/>
          </a:xfrm>
          <a:prstGeom prst="rect">
            <a:avLst/>
          </a:prstGeom>
        </p:spPr>
      </p:pic>
      <p:pic>
        <p:nvPicPr>
          <p:cNvPr id="21" name="Imagem 20">
            <a:hlinkClick r:id="rId9"/>
            <a:extLst>
              <a:ext uri="{FF2B5EF4-FFF2-40B4-BE49-F238E27FC236}">
                <a16:creationId xmlns:a16="http://schemas.microsoft.com/office/drawing/2014/main" id="{CEEA47CB-8BEC-4B03-9293-8A2C206602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86" y="2939691"/>
            <a:ext cx="1333791" cy="1333791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DA65AF59-46FE-4F2E-BB15-97932E8BC4A4}"/>
              </a:ext>
            </a:extLst>
          </p:cNvPr>
          <p:cNvSpPr txBox="1"/>
          <p:nvPr/>
        </p:nvSpPr>
        <p:spPr>
          <a:xfrm>
            <a:off x="1680677" y="2901464"/>
            <a:ext cx="1946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  <a:latin typeface="Futura Bk BT" panose="020B0502020204020303" pitchFamily="34" charset="0"/>
              </a:rPr>
              <a:t>Curta a experiência da</a:t>
            </a:r>
          </a:p>
          <a:p>
            <a:r>
              <a:rPr lang="pt-BR" sz="1200" dirty="0">
                <a:solidFill>
                  <a:srgbClr val="FF0000"/>
                </a:solidFill>
                <a:latin typeface="Futura Bk BT" panose="020B0502020204020303" pitchFamily="34" charset="0"/>
              </a:rPr>
              <a:t>REALIDADE AUMENTADA!</a:t>
            </a:r>
            <a:endParaRPr lang="pt-BR" sz="1200" b="1" dirty="0">
              <a:solidFill>
                <a:srgbClr val="FF0000"/>
              </a:solidFill>
              <a:latin typeface="Futura Md BT" panose="020B06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2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C7700C8-FBBD-4497-93E7-1C7AC1686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119" y="-243832"/>
            <a:ext cx="12554738" cy="498958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771CD51-262C-4D4A-8696-A0EBB44EDE73}"/>
              </a:ext>
            </a:extLst>
          </p:cNvPr>
          <p:cNvSpPr txBox="1"/>
          <p:nvPr/>
        </p:nvSpPr>
        <p:spPr>
          <a:xfrm>
            <a:off x="387651" y="251193"/>
            <a:ext cx="54743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dirty="0">
                <a:solidFill>
                  <a:srgbClr val="FF0000"/>
                </a:solidFill>
                <a:latin typeface="Futura Bk BT" panose="020B0502020204020303" pitchFamily="34" charset="0"/>
              </a:rPr>
              <a:t>COMO A SUA FORMATURA  </a:t>
            </a:r>
            <a:br>
              <a:rPr lang="pt-BR" sz="2000" dirty="0">
                <a:solidFill>
                  <a:srgbClr val="FF0000"/>
                </a:solidFill>
                <a:latin typeface="Futura Bk BT" panose="020B0502020204020303" pitchFamily="34" charset="0"/>
              </a:rPr>
            </a:br>
            <a:r>
              <a:rPr lang="pt-BR" sz="3000" b="1" dirty="0">
                <a:solidFill>
                  <a:schemeClr val="bg1"/>
                </a:solidFill>
                <a:latin typeface="Futura Md BT" panose="020B0602020204020303" pitchFamily="34" charset="0"/>
              </a:rPr>
              <a:t>VAI DECOLAR EM 7 PASSOS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E651A9-F8F7-469C-9630-083A79F4F793}"/>
              </a:ext>
            </a:extLst>
          </p:cNvPr>
          <p:cNvSpPr txBox="1"/>
          <p:nvPr/>
        </p:nvSpPr>
        <p:spPr>
          <a:xfrm>
            <a:off x="387651" y="2031151"/>
            <a:ext cx="409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latin typeface="Futura Md BT" panose="020B0602020204020303" pitchFamily="34" charset="0"/>
              </a:rPr>
              <a:t>1</a:t>
            </a:r>
            <a:endParaRPr lang="pt-BR" sz="28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875537F-6763-4467-8CD1-4F7B52BB5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37" y="1666966"/>
            <a:ext cx="1033274" cy="103632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07A807A-65B6-43C7-A69B-1F6CE411A9D8}"/>
              </a:ext>
            </a:extLst>
          </p:cNvPr>
          <p:cNvSpPr txBox="1"/>
          <p:nvPr/>
        </p:nvSpPr>
        <p:spPr>
          <a:xfrm>
            <a:off x="387651" y="3092403"/>
            <a:ext cx="284084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Não importa se a Comissão está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formada ou não, a Status auxilia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sobre como montar ou agilizar os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trâmites das Turmas mais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adiantadas!</a:t>
            </a:r>
            <a:endParaRPr lang="pt-BR" sz="14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06FE38C-73D0-462C-8A59-7E5474D67675}"/>
              </a:ext>
            </a:extLst>
          </p:cNvPr>
          <p:cNvSpPr txBox="1"/>
          <p:nvPr/>
        </p:nvSpPr>
        <p:spPr>
          <a:xfrm>
            <a:off x="458526" y="2766184"/>
            <a:ext cx="25587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Futura Md BT" panose="020B0602020204020303" pitchFamily="34" charset="0"/>
              </a:rPr>
              <a:t>TRIPULAÇÃO A BORDO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305A26B-724B-4077-B457-D0FBCA3EDBB6}"/>
              </a:ext>
            </a:extLst>
          </p:cNvPr>
          <p:cNvSpPr txBox="1"/>
          <p:nvPr/>
        </p:nvSpPr>
        <p:spPr>
          <a:xfrm>
            <a:off x="3777788" y="2031151"/>
            <a:ext cx="409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latin typeface="Futura Md BT" panose="020B0602020204020303" pitchFamily="34" charset="0"/>
              </a:rPr>
              <a:t>2</a:t>
            </a:r>
            <a:endParaRPr lang="pt-BR" sz="28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03A9374-03A9-405E-8835-4365855F2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9702" y="1243315"/>
            <a:ext cx="1033274" cy="1474344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55E638-532D-4CD1-AD77-18DB07E12B30}"/>
              </a:ext>
            </a:extLst>
          </p:cNvPr>
          <p:cNvSpPr txBox="1"/>
          <p:nvPr/>
        </p:nvSpPr>
        <p:spPr>
          <a:xfrm>
            <a:off x="3777788" y="3092403"/>
            <a:ext cx="266611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Quando for ligar para a Status,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não esqueça de ter em mãos o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número correto de formandos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que irão participar e o tipo de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festa que desejam realizar.</a:t>
            </a:r>
            <a:endParaRPr lang="pt-BR" sz="14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C2E8964-0E07-4C8E-9E84-C88C3CBCDA4C}"/>
              </a:ext>
            </a:extLst>
          </p:cNvPr>
          <p:cNvSpPr txBox="1"/>
          <p:nvPr/>
        </p:nvSpPr>
        <p:spPr>
          <a:xfrm>
            <a:off x="3777788" y="2766184"/>
            <a:ext cx="20365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Futura Md BT" panose="020B0602020204020303" pitchFamily="34" charset="0"/>
              </a:rPr>
              <a:t>QUEM VAI VOAR?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A454FAB-E373-45FE-8960-8A9FC5A95499}"/>
              </a:ext>
            </a:extLst>
          </p:cNvPr>
          <p:cNvSpPr txBox="1"/>
          <p:nvPr/>
        </p:nvSpPr>
        <p:spPr>
          <a:xfrm>
            <a:off x="6948218" y="811614"/>
            <a:ext cx="409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latin typeface="Futura Md BT" panose="020B0602020204020303" pitchFamily="34" charset="0"/>
              </a:rPr>
              <a:t>3</a:t>
            </a:r>
            <a:endParaRPr lang="pt-BR" sz="28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AD85556A-114F-4035-BCDD-4E6D0AFC3D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005" y="251193"/>
            <a:ext cx="1155975" cy="1267246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D134CE52-3F8D-47ED-B584-52488E9EB26B}"/>
              </a:ext>
            </a:extLst>
          </p:cNvPr>
          <p:cNvSpPr txBox="1"/>
          <p:nvPr/>
        </p:nvSpPr>
        <p:spPr>
          <a:xfrm>
            <a:off x="6744073" y="1980487"/>
            <a:ext cx="27879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De posse destas informações 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Status irá formular uma proposta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oferecendo diversas opções de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parceria para a viabilidade da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realização dos cerimoniais e da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festa.</a:t>
            </a:r>
            <a:endParaRPr lang="pt-BR" sz="14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6DB41B1-1ACC-4AB9-9EAD-854998C4C176}"/>
              </a:ext>
            </a:extLst>
          </p:cNvPr>
          <p:cNvSpPr txBox="1"/>
          <p:nvPr/>
        </p:nvSpPr>
        <p:spPr>
          <a:xfrm>
            <a:off x="6744013" y="1664552"/>
            <a:ext cx="2881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Futura Md BT" panose="020B0602020204020303" pitchFamily="34" charset="0"/>
              </a:rPr>
              <a:t>PREPARAR PARA DECOLAR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96A7DCD-4089-45D3-B6A1-BEAFD1589AA5}"/>
              </a:ext>
            </a:extLst>
          </p:cNvPr>
          <p:cNvSpPr txBox="1"/>
          <p:nvPr/>
        </p:nvSpPr>
        <p:spPr>
          <a:xfrm>
            <a:off x="10833185" y="1996463"/>
            <a:ext cx="409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latin typeface="Futura Md BT" panose="020B0602020204020303" pitchFamily="34" charset="0"/>
              </a:rPr>
              <a:t>4</a:t>
            </a:r>
            <a:endParaRPr lang="pt-BR" sz="28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810F1671-6965-4E21-BE13-7D97EA97C7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9680" y="251193"/>
            <a:ext cx="999560" cy="2170562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6F468347-84A4-4366-B1C3-FA9FD1A51D38}"/>
              </a:ext>
            </a:extLst>
          </p:cNvPr>
          <p:cNvSpPr txBox="1"/>
          <p:nvPr/>
        </p:nvSpPr>
        <p:spPr>
          <a:xfrm>
            <a:off x="9873721" y="3187955"/>
            <a:ext cx="266085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Tomem cuidado com ofertas de</a:t>
            </a:r>
          </a:p>
          <a:p>
            <a:r>
              <a:rPr lang="pt-BR" sz="1400" dirty="0" err="1">
                <a:solidFill>
                  <a:schemeClr val="bg1"/>
                </a:solidFill>
                <a:latin typeface="Futura Bk BT" panose="020B0502020204020303" pitchFamily="34" charset="0"/>
              </a:rPr>
              <a:t>vôo</a:t>
            </a:r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 mirabolantes. Exija das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empresas concorrentes toda 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documentação indicada pela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Status e vá visitar todas as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empresas!</a:t>
            </a:r>
            <a:endParaRPr lang="pt-BR" sz="14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7D9F2BA-090B-4C17-BD89-FA2D0A0C9D1C}"/>
              </a:ext>
            </a:extLst>
          </p:cNvPr>
          <p:cNvSpPr txBox="1"/>
          <p:nvPr/>
        </p:nvSpPr>
        <p:spPr>
          <a:xfrm>
            <a:off x="9873721" y="2909921"/>
            <a:ext cx="2881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Futura Md BT" panose="020B0602020204020303" pitchFamily="34" charset="0"/>
              </a:rPr>
              <a:t>EMBARQUE AUTORIZADO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57A7A2E9-06F9-47BB-92BA-666B98C70E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536" y="2437357"/>
            <a:ext cx="320041" cy="371857"/>
          </a:xfrm>
          <a:prstGeom prst="rect">
            <a:avLst/>
          </a:prstGeom>
        </p:spPr>
      </p:pic>
      <p:pic>
        <p:nvPicPr>
          <p:cNvPr id="32" name="Imagem 31">
            <a:hlinkClick r:id="rId8"/>
            <a:extLst>
              <a:ext uri="{FF2B5EF4-FFF2-40B4-BE49-F238E27FC236}">
                <a16:creationId xmlns:a16="http://schemas.microsoft.com/office/drawing/2014/main" id="{997FBAC7-F537-4217-B3BE-56DA735AFF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6379" y="4421121"/>
            <a:ext cx="972314" cy="303656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EFB23D2A-47DA-418A-B866-95BD10011A84}"/>
              </a:ext>
            </a:extLst>
          </p:cNvPr>
          <p:cNvSpPr txBox="1"/>
          <p:nvPr/>
        </p:nvSpPr>
        <p:spPr>
          <a:xfrm>
            <a:off x="458526" y="6527198"/>
            <a:ext cx="409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latin typeface="Futura Md BT" panose="020B0602020204020303" pitchFamily="34" charset="0"/>
              </a:rPr>
              <a:t>5</a:t>
            </a:r>
            <a:endParaRPr lang="pt-BR" sz="28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8834EF7E-3A66-4672-8771-5BC60DD30A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005" y="4895768"/>
            <a:ext cx="1539909" cy="201303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057DBF97-A712-470D-ABE4-B3F740772E72}"/>
              </a:ext>
            </a:extLst>
          </p:cNvPr>
          <p:cNvSpPr txBox="1"/>
          <p:nvPr/>
        </p:nvSpPr>
        <p:spPr>
          <a:xfrm>
            <a:off x="1852581" y="4930285"/>
            <a:ext cx="294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Futura Md BT" panose="020B0602020204020303" pitchFamily="34" charset="0"/>
              </a:rPr>
              <a:t>DECOLAGEM AUTORIZADA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115F5BD-C8FC-40E7-85EA-51AE0E6C7667}"/>
              </a:ext>
            </a:extLst>
          </p:cNvPr>
          <p:cNvSpPr txBox="1"/>
          <p:nvPr/>
        </p:nvSpPr>
        <p:spPr>
          <a:xfrm>
            <a:off x="1865469" y="5249536"/>
            <a:ext cx="293061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Aqui na Status a escolha das fotos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e dos vídeos é totalmente online,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ou seja: você vai escolher as suas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melhores fotos e imagens para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compor a diagramação e a edição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dos melhores momentos da sua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maior conquista! </a:t>
            </a:r>
            <a:endParaRPr lang="pt-BR" sz="14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F1B2A41-9A8D-41E9-B208-08BA85E5FFAF}"/>
              </a:ext>
            </a:extLst>
          </p:cNvPr>
          <p:cNvSpPr txBox="1"/>
          <p:nvPr/>
        </p:nvSpPr>
        <p:spPr>
          <a:xfrm>
            <a:off x="4890634" y="6527198"/>
            <a:ext cx="409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latin typeface="Futura Md BT" panose="020B0602020204020303" pitchFamily="34" charset="0"/>
              </a:rPr>
              <a:t>6</a:t>
            </a:r>
            <a:endParaRPr lang="pt-BR" sz="28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4EC32303-EA39-4F50-AE5F-14535B674A84}"/>
              </a:ext>
            </a:extLst>
          </p:cNvPr>
          <p:cNvSpPr txBox="1"/>
          <p:nvPr/>
        </p:nvSpPr>
        <p:spPr>
          <a:xfrm>
            <a:off x="5226617" y="4905379"/>
            <a:ext cx="21557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Futura Md BT" panose="020B0602020204020303" pitchFamily="34" charset="0"/>
              </a:rPr>
              <a:t>10...9...8....PARTIU!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D38E772-AA46-4C8D-86D2-764FC5E16280}"/>
              </a:ext>
            </a:extLst>
          </p:cNvPr>
          <p:cNvSpPr txBox="1"/>
          <p:nvPr/>
        </p:nvSpPr>
        <p:spPr>
          <a:xfrm>
            <a:off x="5222976" y="5222606"/>
            <a:ext cx="370165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Com o contrato nas mãos, em conjunto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com a Comissão, todos os eventos da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jornada acadêmica da Turma, os </a:t>
            </a:r>
          </a:p>
          <a:p>
            <a:r>
              <a:rPr lang="pt-BR" sz="1400" dirty="0" err="1">
                <a:solidFill>
                  <a:schemeClr val="bg1"/>
                </a:solidFill>
                <a:latin typeface="Futura Bk BT" panose="020B0502020204020303" pitchFamily="34" charset="0"/>
              </a:rPr>
              <a:t>cerimôniais</a:t>
            </a:r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 e o grande baile serão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registrados  por profissionais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especializados e arquivados. Depois começa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um trabalho minucioso de personalizar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cada álbum e vídeo para os formandos.</a:t>
            </a:r>
            <a:endParaRPr lang="pt-BR" sz="14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7AFA4A82-4349-4387-B1F7-27EE026222C0}"/>
              </a:ext>
            </a:extLst>
          </p:cNvPr>
          <p:cNvSpPr txBox="1"/>
          <p:nvPr/>
        </p:nvSpPr>
        <p:spPr>
          <a:xfrm>
            <a:off x="9899121" y="4956862"/>
            <a:ext cx="2426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Futura Md BT" panose="020B0602020204020303" pitchFamily="34" charset="0"/>
              </a:rPr>
              <a:t>POUSO AUTORIZADO</a:t>
            </a:r>
            <a:endParaRPr lang="pt-BR" sz="1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2F90279-10A5-4F42-8198-F72FE814C185}"/>
              </a:ext>
            </a:extLst>
          </p:cNvPr>
          <p:cNvSpPr txBox="1"/>
          <p:nvPr/>
        </p:nvSpPr>
        <p:spPr>
          <a:xfrm>
            <a:off x="5222976" y="5224542"/>
            <a:ext cx="370165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Com o contrato nas mãos, em conjunto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com a Comissão, todos os eventos da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jornada acadêmica da Turma, os </a:t>
            </a:r>
          </a:p>
          <a:p>
            <a:r>
              <a:rPr lang="pt-BR" sz="1400" dirty="0" err="1">
                <a:solidFill>
                  <a:schemeClr val="bg1"/>
                </a:solidFill>
                <a:latin typeface="Futura Bk BT" panose="020B0502020204020303" pitchFamily="34" charset="0"/>
              </a:rPr>
              <a:t>cerimôniais</a:t>
            </a:r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 e o grande baile serão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registrados  por profissionais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especializados e arquivados. Depois começa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um trabalho minucioso de personalizar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cada álbum e vídeo para os formandos.</a:t>
            </a:r>
            <a:endParaRPr lang="pt-BR" sz="14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EAB1010-E327-4D69-B4CD-746869650D1B}"/>
              </a:ext>
            </a:extLst>
          </p:cNvPr>
          <p:cNvSpPr txBox="1"/>
          <p:nvPr/>
        </p:nvSpPr>
        <p:spPr>
          <a:xfrm>
            <a:off x="9910848" y="5275672"/>
            <a:ext cx="286969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Após definir criteriosamente todas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as fotos e imagens, negociar o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acabamento de encadernação, é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só aguardar no conforto do seu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lar um dos momentos mais 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emocionantes após a sua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formatura: a chegada do álbum e</a:t>
            </a:r>
          </a:p>
          <a:p>
            <a:r>
              <a:rPr lang="pt-BR" sz="1400" dirty="0">
                <a:solidFill>
                  <a:schemeClr val="bg1"/>
                </a:solidFill>
                <a:latin typeface="Futura Bk BT" panose="020B0502020204020303" pitchFamily="34" charset="0"/>
              </a:rPr>
              <a:t>do vídeo da sua super conquista!</a:t>
            </a:r>
            <a:endParaRPr lang="pt-BR" sz="14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AE7D67B1-473D-4547-A99C-729177105658}"/>
              </a:ext>
            </a:extLst>
          </p:cNvPr>
          <p:cNvSpPr txBox="1"/>
          <p:nvPr/>
        </p:nvSpPr>
        <p:spPr>
          <a:xfrm>
            <a:off x="9532016" y="6570376"/>
            <a:ext cx="409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latin typeface="Futura Md BT" panose="020B0602020204020303" pitchFamily="34" charset="0"/>
              </a:rPr>
              <a:t>7</a:t>
            </a:r>
            <a:endParaRPr lang="pt-BR" sz="28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CD0E868B-AAAD-4678-B69E-9AC3D38EA6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320" y="3337516"/>
            <a:ext cx="2523749" cy="161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6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7EE4870-C41C-4611-957C-433B1589F369}"/>
              </a:ext>
            </a:extLst>
          </p:cNvPr>
          <p:cNvSpPr txBox="1"/>
          <p:nvPr/>
        </p:nvSpPr>
        <p:spPr>
          <a:xfrm>
            <a:off x="371231" y="201826"/>
            <a:ext cx="21292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dirty="0">
                <a:solidFill>
                  <a:srgbClr val="FF0000"/>
                </a:solidFill>
                <a:latin typeface="Futura Bk BT" panose="020B0502020204020303" pitchFamily="34" charset="0"/>
              </a:rPr>
              <a:t>PORTA  </a:t>
            </a:r>
            <a:br>
              <a:rPr lang="pt-BR" sz="3000" dirty="0">
                <a:solidFill>
                  <a:srgbClr val="FF0000"/>
                </a:solidFill>
                <a:latin typeface="Futura Bk BT" panose="020B0502020204020303" pitchFamily="34" charset="0"/>
              </a:rPr>
            </a:br>
            <a:r>
              <a:rPr lang="pt-BR" sz="3000" b="1" dirty="0">
                <a:solidFill>
                  <a:schemeClr val="bg1"/>
                </a:solidFill>
                <a:latin typeface="Futura Md BT" panose="020B0602020204020303" pitchFamily="34" charset="0"/>
              </a:rPr>
              <a:t>RETRATOS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E691ECF-5DC8-41ED-BE97-68DB875CC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91" y="3768147"/>
            <a:ext cx="2971806" cy="368199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E4C800-73E8-416B-8A1B-D61059489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00" y="1106181"/>
            <a:ext cx="2767590" cy="320345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634EF09-57D2-4278-BC88-DFCD167EC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127" y="311523"/>
            <a:ext cx="2444501" cy="2977902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AD8AC22-B9A7-426E-B73F-57F0AB4348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275" y="3663765"/>
            <a:ext cx="3075438" cy="354483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BC0619F-6E7E-49ED-8C04-0A79FFA3A1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91" y="3391744"/>
            <a:ext cx="2828550" cy="3575311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F73B7EA9-D69B-4397-9AE4-56F5B1C8F5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015" y="311523"/>
            <a:ext cx="3304039" cy="3919736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82DC6D75-C907-441B-B7B2-F5252F0CC8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355" y="-914647"/>
            <a:ext cx="4760986" cy="5224283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23896994-396F-4604-A5D8-ADF9B08FA6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573" y="1899062"/>
            <a:ext cx="6428245" cy="691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2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44F695E-B84C-49FB-999A-7B7F11476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7446985"/>
          </a:xfrm>
          <a:prstGeom prst="rect">
            <a:avLst/>
          </a:prstGeom>
        </p:spPr>
      </p:pic>
      <p:pic>
        <p:nvPicPr>
          <p:cNvPr id="9" name="Imagem 8">
            <a:hlinkClick r:id="rId3"/>
            <a:extLst>
              <a:ext uri="{FF2B5EF4-FFF2-40B4-BE49-F238E27FC236}">
                <a16:creationId xmlns:a16="http://schemas.microsoft.com/office/drawing/2014/main" id="{96D5DA5A-13F2-402B-8AF0-352AC7701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224" y="409061"/>
            <a:ext cx="3514351" cy="1441707"/>
          </a:xfrm>
          <a:prstGeom prst="rect">
            <a:avLst/>
          </a:prstGeom>
        </p:spPr>
      </p:pic>
      <p:pic>
        <p:nvPicPr>
          <p:cNvPr id="11" name="Imagem 10">
            <a:hlinkClick r:id="rId5"/>
            <a:extLst>
              <a:ext uri="{FF2B5EF4-FFF2-40B4-BE49-F238E27FC236}">
                <a16:creationId xmlns:a16="http://schemas.microsoft.com/office/drawing/2014/main" id="{BEC0B1FB-A02C-4B76-AF83-2F73128BD3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488" y="320348"/>
            <a:ext cx="707137" cy="71018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A68175B-F3B1-4079-90ED-EDDBA3FB43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749" y="2854160"/>
            <a:ext cx="390145" cy="38709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FC7F0C5-856E-43C9-9AFB-EDAD009010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0" y="2817417"/>
            <a:ext cx="390584" cy="387097"/>
          </a:xfrm>
          <a:prstGeom prst="rect">
            <a:avLst/>
          </a:prstGeom>
        </p:spPr>
      </p:pic>
      <p:sp>
        <p:nvSpPr>
          <p:cNvPr id="16" name="CaixaDeTexto 15">
            <a:hlinkClick r:id="rId9"/>
            <a:extLst>
              <a:ext uri="{FF2B5EF4-FFF2-40B4-BE49-F238E27FC236}">
                <a16:creationId xmlns:a16="http://schemas.microsoft.com/office/drawing/2014/main" id="{110137A5-9327-402E-901E-EF75B5B99452}"/>
              </a:ext>
            </a:extLst>
          </p:cNvPr>
          <p:cNvSpPr txBox="1"/>
          <p:nvPr/>
        </p:nvSpPr>
        <p:spPr>
          <a:xfrm>
            <a:off x="1053454" y="2775798"/>
            <a:ext cx="249299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  <a:latin typeface="Futura Md BT" panose="020B0602020204020303" pitchFamily="34" charset="0"/>
              </a:rPr>
              <a:t>14 </a:t>
            </a:r>
            <a:r>
              <a:rPr lang="pt-BR" sz="2600" b="1" dirty="0">
                <a:solidFill>
                  <a:schemeClr val="bg1"/>
                </a:solidFill>
                <a:latin typeface="Futura Md BT" panose="020B0602020204020303" pitchFamily="34" charset="0"/>
              </a:rPr>
              <a:t>99775-3454</a:t>
            </a:r>
          </a:p>
        </p:txBody>
      </p:sp>
      <p:sp>
        <p:nvSpPr>
          <p:cNvPr id="17" name="CaixaDeTexto 16">
            <a:hlinkClick r:id="rId10"/>
            <a:extLst>
              <a:ext uri="{FF2B5EF4-FFF2-40B4-BE49-F238E27FC236}">
                <a16:creationId xmlns:a16="http://schemas.microsoft.com/office/drawing/2014/main" id="{99409DBF-BF11-4512-991C-5432D1D0F650}"/>
              </a:ext>
            </a:extLst>
          </p:cNvPr>
          <p:cNvSpPr txBox="1"/>
          <p:nvPr/>
        </p:nvSpPr>
        <p:spPr>
          <a:xfrm>
            <a:off x="5577880" y="2796938"/>
            <a:ext cx="26853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Futura Md BT" panose="020B0602020204020303" pitchFamily="34" charset="0"/>
              </a:rPr>
              <a:t>0800 701 2443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A8EB136E-4BA8-4D04-A137-C698F782E2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433" y="2817417"/>
            <a:ext cx="390584" cy="387097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A4302A15-F5F5-4D1F-88C8-D20C44E71181}"/>
              </a:ext>
            </a:extLst>
          </p:cNvPr>
          <p:cNvSpPr txBox="1"/>
          <p:nvPr/>
        </p:nvSpPr>
        <p:spPr>
          <a:xfrm>
            <a:off x="10317017" y="2771250"/>
            <a:ext cx="22846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  <a:latin typeface="Futura Md BT" panose="020B0602020204020303" pitchFamily="34" charset="0"/>
              </a:rPr>
              <a:t>14 </a:t>
            </a:r>
            <a:r>
              <a:rPr lang="pt-BR" sz="2600" b="1" dirty="0">
                <a:solidFill>
                  <a:schemeClr val="bg1"/>
                </a:solidFill>
                <a:latin typeface="Futura Md BT" panose="020B0602020204020303" pitchFamily="34" charset="0"/>
              </a:rPr>
              <a:t>3404-3444</a:t>
            </a:r>
          </a:p>
        </p:txBody>
      </p:sp>
      <p:pic>
        <p:nvPicPr>
          <p:cNvPr id="21" name="Imagem 20">
            <a:hlinkClick r:id="rId11"/>
            <a:extLst>
              <a:ext uri="{FF2B5EF4-FFF2-40B4-BE49-F238E27FC236}">
                <a16:creationId xmlns:a16="http://schemas.microsoft.com/office/drawing/2014/main" id="{DB4F4880-864F-414A-A416-CDAE77156C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188" y="3540664"/>
            <a:ext cx="368809" cy="368809"/>
          </a:xfrm>
          <a:prstGeom prst="rect">
            <a:avLst/>
          </a:prstGeom>
        </p:spPr>
      </p:pic>
      <p:pic>
        <p:nvPicPr>
          <p:cNvPr id="23" name="Imagem 22">
            <a:hlinkClick r:id="rId13"/>
            <a:extLst>
              <a:ext uri="{FF2B5EF4-FFF2-40B4-BE49-F238E27FC236}">
                <a16:creationId xmlns:a16="http://schemas.microsoft.com/office/drawing/2014/main" id="{2B930C05-D245-4ECE-A445-3E05C508A6F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747" y="3542188"/>
            <a:ext cx="368809" cy="365761"/>
          </a:xfrm>
          <a:prstGeom prst="rect">
            <a:avLst/>
          </a:prstGeom>
        </p:spPr>
      </p:pic>
      <p:pic>
        <p:nvPicPr>
          <p:cNvPr id="25" name="Imagem 24">
            <a:hlinkClick r:id="rId15"/>
            <a:extLst>
              <a:ext uri="{FF2B5EF4-FFF2-40B4-BE49-F238E27FC236}">
                <a16:creationId xmlns:a16="http://schemas.microsoft.com/office/drawing/2014/main" id="{4BA00FAA-7B07-4264-81B1-4779089B93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017" y="3540664"/>
            <a:ext cx="368809" cy="368809"/>
          </a:xfrm>
          <a:prstGeom prst="rect">
            <a:avLst/>
          </a:prstGeom>
        </p:spPr>
      </p:pic>
      <p:sp>
        <p:nvSpPr>
          <p:cNvPr id="26" name="CaixaDeTexto 25">
            <a:hlinkClick r:id="rId17"/>
            <a:extLst>
              <a:ext uri="{FF2B5EF4-FFF2-40B4-BE49-F238E27FC236}">
                <a16:creationId xmlns:a16="http://schemas.microsoft.com/office/drawing/2014/main" id="{EB64E8C9-E370-4B47-B689-B012CC1A1605}"/>
              </a:ext>
            </a:extLst>
          </p:cNvPr>
          <p:cNvSpPr txBox="1"/>
          <p:nvPr/>
        </p:nvSpPr>
        <p:spPr>
          <a:xfrm>
            <a:off x="4938736" y="4591509"/>
            <a:ext cx="3594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Futura Bk BT" panose="020B0502020204020303" pitchFamily="34" charset="0"/>
              </a:rPr>
              <a:t>www.statusformaturas.com.br</a:t>
            </a:r>
            <a:endParaRPr lang="pt-BR" sz="20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  <p:pic>
        <p:nvPicPr>
          <p:cNvPr id="28" name="Imagem 27">
            <a:hlinkClick r:id="rId3"/>
            <a:extLst>
              <a:ext uri="{FF2B5EF4-FFF2-40B4-BE49-F238E27FC236}">
                <a16:creationId xmlns:a16="http://schemas.microsoft.com/office/drawing/2014/main" id="{3541F908-B311-42A7-8929-7945E2E6AEE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681" y="6319435"/>
            <a:ext cx="1392939" cy="86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4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</TotalTime>
  <Words>581</Words>
  <Application>Microsoft Office PowerPoint</Application>
  <PresentationFormat>Personalizar</PresentationFormat>
  <Paragraphs>116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Futura Bk BT</vt:lpstr>
      <vt:lpstr>Futura Md BT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 Gabriel</dc:creator>
  <cp:lastModifiedBy>Eduardo Gabriel</cp:lastModifiedBy>
  <cp:revision>41</cp:revision>
  <dcterms:created xsi:type="dcterms:W3CDTF">2022-02-02T19:59:56Z</dcterms:created>
  <dcterms:modified xsi:type="dcterms:W3CDTF">2022-02-15T19:41:49Z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10822823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S9.1.2</vt:lpwstr>
  </property>
  <property fmtid="{D5CDD505-2E9C-101B-9397-08002B2CF9AE}" pid="5" name="_MarkAsFinal">
    <vt:bool>true</vt:bool>
  </property>
</Properties>
</file>